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7" r:id="rId2"/>
  </p:sldIdLst>
  <p:sldSz cx="12192000" cy="6858000"/>
  <p:notesSz cx="4565650" cy="67976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0" d="100"/>
          <a:sy n="70" d="100"/>
        </p:scale>
        <p:origin x="4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681499-106F-587E-DBC2-149D671D9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94F6B89-BAEF-76E6-5FBE-D7B6943C9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F12037-8F75-A184-BF4F-42F199B7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4E4F30-6EE8-5D90-E94A-33188E7F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80B708-9778-069C-5457-2D919A275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33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C30A9B-F3BE-E3AB-9D05-1A3708F27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3D4ECDE-1C8B-B1B9-6020-19A6E5552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67BE-A33C-405E-8E12-A18D95DD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FBA8CF2-6FD3-7FBD-DD6F-641AF4A1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12B44A-519B-4ED2-4E62-0AA7861A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593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8DCEEDB-2161-5F0D-2074-864B93D53B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C65FB2-5B82-04C2-13E5-3CB53598E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0EB2D6-C027-8981-50EF-19C85120F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08E30D8-E165-9CCA-F6F3-818C8ACFF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07CC3A-6204-49CC-120F-D989CE5A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366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077200-26AD-F946-DF28-D34E2513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E01CEE-B55D-5BC5-74DD-59977F6A3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4B58997-9840-1E1B-8BA1-B7F7A286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4A3582-7BA5-0FF5-C016-DFEBBED7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945E20-E77D-3FC3-2AEC-0489FAE5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03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0764B7-E56E-23DF-FB32-6DFDF2C9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61BADE2-1A72-F223-64E6-1691CBD31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D7AF26-0EDC-1C9A-9145-AFAAA628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D2402A-B41C-C064-0B4B-8A74D31A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EFF554-C940-A451-85B5-CD01D145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50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055D52-36AC-55FE-324B-695BDD9B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C715EB-DC3B-2D70-4068-EF2A12CCC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E9BA99-97F0-45AF-862D-359AB6E0D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9AF2A0A-625F-BA53-A679-F1AC4AEA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C308B1F-72B0-B1B7-880B-117447FA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6AF0F0-37BF-C10E-C246-638813B0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20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5E6987-3CFD-C958-F224-26B91AE1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1F67C40-8146-D646-B13D-065D8F1C4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2FA88-C415-222F-1CCA-41AEEBAA1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4C2747A-B271-1495-5656-584520117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43A360F-8570-4F0F-C4E1-9A5B83232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498F2AB-25CA-C1B4-226D-E38AAE9C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94BE2D8-6708-1EC2-85D1-D7DE76247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9940384-E092-1CB2-6690-82B05F9B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59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AFD8E-4166-10B7-E26A-2DC3137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513A569-8207-74EC-F0B1-52CC5095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733D75B-D4CD-8F4C-7D99-446DC33B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268ED82-2948-7D0E-7D48-47AA6B21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920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1A52742-0D5A-9772-9778-A0CFD6F3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87F3037-D139-A338-80A1-50B6A2BF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28E00D7-6EA0-E087-B44C-3EE915E5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93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0B8EF8-9A4A-A8E4-DECF-EBD79F411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F19FCC-E09A-50C7-BCB2-B709C984F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EA05B91-D345-944B-EFEB-40D12A771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0CA9FE7-92F8-5915-92E8-E44243A56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1EF67D1-F8F2-DBDE-B4B2-37A7C504D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1E17852-DE38-D28F-5A37-AD4DCD3AA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17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438022-D6AA-CCA9-8917-F44873EBE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110BC94-E32C-5681-7B1A-082D6098E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A6E91F5-756E-1E09-2237-1326C3392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FEEDB72-EB95-E7A9-D041-0B3965353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3E2E9C-55E5-9D72-7801-25AAAD887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DB0451-7011-A3C2-11CD-0369284F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287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6D8EB70-7528-0C03-855D-8BC5552E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A70BF23-98FA-D572-0FC7-EBB86FDA9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F99C15-3D90-1C45-1AF7-A87DB5F89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BF380-6144-47C1-BC2A-1502B1CC34C9}" type="datetimeFigureOut">
              <a:rPr lang="nb-NO" smtClean="0"/>
              <a:t>30.05.2025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128B54-E8E5-CE09-EC1C-128DA18DE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A38526-2038-C18A-8B04-D045905BE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65A76-CC97-45F9-85B1-F35856C51D7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5D2E8F3E-6AD4-2B8D-6212-EBD967B3A84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412628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E2011D31-8C25-82FC-4F57-8C5B2362EDC5}"/>
              </a:ext>
            </a:extLst>
          </p:cNvPr>
          <p:cNvSpPr/>
          <p:nvPr/>
        </p:nvSpPr>
        <p:spPr>
          <a:xfrm>
            <a:off x="6225352" y="348984"/>
            <a:ext cx="4189630" cy="6509015"/>
          </a:xfrm>
          <a:prstGeom prst="rect">
            <a:avLst/>
          </a:prstGeom>
          <a:solidFill>
            <a:schemeClr val="accent4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EACB02E2-00C1-7ACF-0FB4-507A70931C87}"/>
              </a:ext>
            </a:extLst>
          </p:cNvPr>
          <p:cNvSpPr/>
          <p:nvPr/>
        </p:nvSpPr>
        <p:spPr>
          <a:xfrm>
            <a:off x="2992876" y="343179"/>
            <a:ext cx="3183604" cy="65191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3B4A0407-33CF-3059-8837-BAA32383DBC5}"/>
              </a:ext>
            </a:extLst>
          </p:cNvPr>
          <p:cNvSpPr/>
          <p:nvPr/>
        </p:nvSpPr>
        <p:spPr>
          <a:xfrm>
            <a:off x="17144" y="348984"/>
            <a:ext cx="2933413" cy="6509016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Rektangel: avrundede hjørner 34">
            <a:extLst>
              <a:ext uri="{FF2B5EF4-FFF2-40B4-BE49-F238E27FC236}">
                <a16:creationId xmlns:a16="http://schemas.microsoft.com/office/drawing/2014/main" id="{27D90CD2-2926-3F9E-5561-D320D6C12BF9}"/>
              </a:ext>
            </a:extLst>
          </p:cNvPr>
          <p:cNvSpPr/>
          <p:nvPr/>
        </p:nvSpPr>
        <p:spPr>
          <a:xfrm>
            <a:off x="19163" y="2068141"/>
            <a:ext cx="10354801" cy="18825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Rektangel: avrundede hjørner 35">
            <a:extLst>
              <a:ext uri="{FF2B5EF4-FFF2-40B4-BE49-F238E27FC236}">
                <a16:creationId xmlns:a16="http://schemas.microsoft.com/office/drawing/2014/main" id="{05213361-3F88-1ED8-94BF-D34A2117E0E9}"/>
              </a:ext>
            </a:extLst>
          </p:cNvPr>
          <p:cNvSpPr/>
          <p:nvPr/>
        </p:nvSpPr>
        <p:spPr>
          <a:xfrm>
            <a:off x="0" y="3972288"/>
            <a:ext cx="10354801" cy="17631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ektangel: avrundede hjørner 33">
            <a:extLst>
              <a:ext uri="{FF2B5EF4-FFF2-40B4-BE49-F238E27FC236}">
                <a16:creationId xmlns:a16="http://schemas.microsoft.com/office/drawing/2014/main" id="{34C8563D-DBD8-42BB-F403-E2D08D089B4B}"/>
              </a:ext>
            </a:extLst>
          </p:cNvPr>
          <p:cNvSpPr/>
          <p:nvPr/>
        </p:nvSpPr>
        <p:spPr>
          <a:xfrm>
            <a:off x="0" y="686015"/>
            <a:ext cx="10354801" cy="134694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C3132BA-6C19-B07D-B2AC-F290C9CE9377}"/>
              </a:ext>
            </a:extLst>
          </p:cNvPr>
          <p:cNvSpPr txBox="1"/>
          <p:nvPr/>
        </p:nvSpPr>
        <p:spPr>
          <a:xfrm>
            <a:off x="105659" y="359843"/>
            <a:ext cx="2754387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/>
              <a:t>Pasientkategori - indikasjon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7ECF73A-60C2-CABA-518F-8FF3D7149C1F}"/>
              </a:ext>
            </a:extLst>
          </p:cNvPr>
          <p:cNvSpPr txBox="1"/>
          <p:nvPr/>
        </p:nvSpPr>
        <p:spPr>
          <a:xfrm>
            <a:off x="3122028" y="369040"/>
            <a:ext cx="286977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/>
              <a:t>Hvilke screeningprøver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C082BA98-BE4C-3F79-91F1-12C53BF2D7DC}"/>
              </a:ext>
            </a:extLst>
          </p:cNvPr>
          <p:cNvSpPr txBox="1"/>
          <p:nvPr/>
        </p:nvSpPr>
        <p:spPr>
          <a:xfrm>
            <a:off x="6266556" y="362291"/>
            <a:ext cx="199761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 dirty="0"/>
              <a:t>Isolasjon? med risikofaktorer</a:t>
            </a:r>
            <a:endParaRPr lang="nb-NO" sz="1400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2B4A7A57-FAD2-2E60-AF12-83E97A2E7AA6}"/>
              </a:ext>
            </a:extLst>
          </p:cNvPr>
          <p:cNvSpPr txBox="1"/>
          <p:nvPr/>
        </p:nvSpPr>
        <p:spPr>
          <a:xfrm>
            <a:off x="8361016" y="356616"/>
            <a:ext cx="18204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-</a:t>
            </a:r>
            <a:r>
              <a:rPr lang="nb-NO" sz="1200" dirty="0"/>
              <a:t>uten risikofaktorer 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9633CCFF-4BEF-2A0D-4851-61CBF4C5DC9C}"/>
              </a:ext>
            </a:extLst>
          </p:cNvPr>
          <p:cNvSpPr txBox="1"/>
          <p:nvPr/>
        </p:nvSpPr>
        <p:spPr>
          <a:xfrm>
            <a:off x="722811" y="0"/>
            <a:ext cx="9067142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/>
              <a:t>Veiledning screening for </a:t>
            </a:r>
            <a:r>
              <a:rPr lang="nb-NO" sz="1400" dirty="0" err="1"/>
              <a:t>antibiotikaresistente</a:t>
            </a:r>
            <a:r>
              <a:rPr lang="nb-NO" sz="1400" dirty="0"/>
              <a:t> mikrober ved innleggelse Helse Stavanger HF – juni 2025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6BF93DB-71AD-9F2D-A21A-3AD7F58A95C1}"/>
              </a:ext>
            </a:extLst>
          </p:cNvPr>
          <p:cNvSpPr txBox="1"/>
          <p:nvPr/>
        </p:nvSpPr>
        <p:spPr>
          <a:xfrm>
            <a:off x="178270" y="1080495"/>
            <a:ext cx="2732729" cy="415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50" dirty="0"/>
              <a:t>Direkte innleggelse etter opphold på sykehus utenfor Norden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6CBCC02D-5418-DB1A-AE90-F28C304D3ACD}"/>
              </a:ext>
            </a:extLst>
          </p:cNvPr>
          <p:cNvSpPr txBox="1"/>
          <p:nvPr/>
        </p:nvSpPr>
        <p:spPr>
          <a:xfrm>
            <a:off x="184173" y="2120207"/>
            <a:ext cx="2713823" cy="1785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Innlagt siste 12 måneder på sykehus utenfor Norden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Vært i </a:t>
            </a:r>
            <a:r>
              <a:rPr lang="nb-NO" sz="1000" u="sng" dirty="0"/>
              <a:t>omfattende</a:t>
            </a:r>
            <a:r>
              <a:rPr lang="nb-NO" sz="1000" dirty="0"/>
              <a:t> kontakt med helsetjeneste/tannbehandling utenfor Norden siste 12 måneder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Behandling på sykestue på cruiseskip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rgbClr val="000000"/>
                </a:solidFill>
              </a:rPr>
              <a:t>H</a:t>
            </a:r>
            <a:r>
              <a:rPr lang="nb-NO" sz="1000" b="0" i="0" dirty="0">
                <a:solidFill>
                  <a:srgbClr val="000000"/>
                </a:solidFill>
                <a:effectLst/>
              </a:rPr>
              <a:t>ar bodd sammen med person som har fått påvist MRSA, ESBL eller VRE det siste året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rgbClr val="000000"/>
                </a:solidFill>
              </a:rPr>
              <a:t>Innlagt helseinstitusjon i Norden hvor det på aktuelt tidspunkt var et pågående utbrudd av ESBL/VRE/MRSA</a:t>
            </a:r>
            <a:endParaRPr lang="nb-NO" sz="1000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56993BC1-0CCA-3BE3-F81E-543740F92282}"/>
              </a:ext>
            </a:extLst>
          </p:cNvPr>
          <p:cNvSpPr txBox="1"/>
          <p:nvPr/>
        </p:nvSpPr>
        <p:spPr>
          <a:xfrm>
            <a:off x="185120" y="4007472"/>
            <a:ext cx="2713823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1000" b="0" i="0" dirty="0">
                <a:solidFill>
                  <a:srgbClr val="000000"/>
                </a:solidFill>
                <a:effectLst/>
              </a:rPr>
              <a:t>Nærkontakt med MRSA-positive uten å bruke beskyttelsesutstyr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rgbClr val="000000"/>
                </a:solidFill>
              </a:rPr>
              <a:t>A</a:t>
            </a:r>
            <a:r>
              <a:rPr lang="nb-NO" sz="1000" b="0" i="0" dirty="0">
                <a:solidFill>
                  <a:srgbClr val="000000"/>
                </a:solidFill>
                <a:effectLst/>
              </a:rPr>
              <a:t>rbeid som helsearbeider eller opphold i barnehjem eller flyktningeleir utenfor Norden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1000" b="0" i="0" dirty="0">
                <a:solidFill>
                  <a:srgbClr val="000000"/>
                </a:solidFill>
                <a:effectLst/>
              </a:rPr>
              <a:t>Pasienter med sår, hudinfeksjon, kronisk hudlidelse eller medisinsk utstyr gjennom hud eller slimhinne med opphold over 6 uker i land utenfor Norden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rgbClr val="000000"/>
                </a:solidFill>
              </a:rPr>
              <a:t>Påvist MRSA siste 12 måneder</a:t>
            </a:r>
            <a:endParaRPr lang="nb-NO" sz="14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684A7DC2-1D14-780F-5BBA-D77C19F0FA83}"/>
              </a:ext>
            </a:extLst>
          </p:cNvPr>
          <p:cNvSpPr txBox="1"/>
          <p:nvPr/>
        </p:nvSpPr>
        <p:spPr>
          <a:xfrm>
            <a:off x="3048004" y="693105"/>
            <a:ext cx="3067569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000" b="1" dirty="0"/>
              <a:t>MRSA:</a:t>
            </a:r>
            <a:r>
              <a:rPr lang="nb-NO" sz="1000" dirty="0"/>
              <a:t> nese, hals, </a:t>
            </a:r>
            <a:r>
              <a:rPr lang="nb-NO" sz="1000" dirty="0" err="1"/>
              <a:t>perineum</a:t>
            </a:r>
            <a:r>
              <a:rPr lang="nb-NO" sz="1000" dirty="0"/>
              <a:t>, sår, innstikkssteder, urin hvis inneliggende kateter, luftveissekret hvis </a:t>
            </a:r>
            <a:r>
              <a:rPr lang="nb-NO" sz="1000" dirty="0" err="1"/>
              <a:t>intubert</a:t>
            </a:r>
            <a:endParaRPr lang="nb-NO" sz="1000" dirty="0"/>
          </a:p>
          <a:p>
            <a:r>
              <a:rPr lang="nb-NO" sz="1000" b="1" dirty="0"/>
              <a:t>ESBL/VRE: </a:t>
            </a:r>
            <a:r>
              <a:rPr lang="nb-NO" sz="1000" dirty="0"/>
              <a:t>avføring på rektalpensel/evt. stomi, sår, innstikkssteder, urin hvis inneliggende kateter, luftveissekret hvis </a:t>
            </a:r>
            <a:r>
              <a:rPr lang="nb-NO" sz="1000" dirty="0" err="1"/>
              <a:t>intubert</a:t>
            </a:r>
            <a:r>
              <a:rPr lang="nb-NO" sz="1000" dirty="0"/>
              <a:t> eller nylig </a:t>
            </a:r>
            <a:r>
              <a:rPr lang="nb-NO" sz="1000" dirty="0" err="1"/>
              <a:t>intubert</a:t>
            </a:r>
            <a:r>
              <a:rPr lang="nb-NO" sz="1000" dirty="0"/>
              <a:t>. </a:t>
            </a:r>
          </a:p>
          <a:p>
            <a:r>
              <a:rPr lang="nb-NO" sz="1000" b="1" dirty="0" err="1"/>
              <a:t>Acinetobacter</a:t>
            </a:r>
            <a:r>
              <a:rPr lang="nb-NO" sz="1000" b="1" dirty="0"/>
              <a:t> og candida </a:t>
            </a:r>
            <a:r>
              <a:rPr lang="nb-NO" sz="1000" b="1" dirty="0" err="1"/>
              <a:t>auris</a:t>
            </a:r>
            <a:r>
              <a:rPr lang="nb-NO" sz="1000" b="1" dirty="0"/>
              <a:t>: </a:t>
            </a:r>
            <a:r>
              <a:rPr lang="nb-NO" sz="1000" dirty="0"/>
              <a:t>en penselprøve fra begge lysker og begge </a:t>
            </a:r>
            <a:r>
              <a:rPr lang="nb-NO" sz="1000" dirty="0" err="1"/>
              <a:t>axiller</a:t>
            </a:r>
            <a:r>
              <a:rPr lang="nb-NO" sz="1000" dirty="0"/>
              <a:t>  </a:t>
            </a:r>
          </a:p>
          <a:p>
            <a:r>
              <a:rPr lang="nb-NO" sz="1000" b="1" i="1" u="sng" dirty="0"/>
              <a:t>Alle prøver skal gjentas etter 3 døgn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0001CC44-9BCA-0390-553C-0D6ED91802CB}"/>
              </a:ext>
            </a:extLst>
          </p:cNvPr>
          <p:cNvSpPr txBox="1"/>
          <p:nvPr/>
        </p:nvSpPr>
        <p:spPr>
          <a:xfrm>
            <a:off x="3095537" y="2583318"/>
            <a:ext cx="3000459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MRSA: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nese, hals,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perineum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sår, innstikkssteder,  urin hvis inneliggende kateter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ESBL/VRE: 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avføring på rektalpensel/evt. stomi,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sår, innstikkssteder, urin hvis inneliggende kateter, luftveissekret hvis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intubert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eller nylig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intubert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lang="nb-NO" sz="14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A937F02E-4CF8-9AE1-5C3A-C921D62D70BF}"/>
              </a:ext>
            </a:extLst>
          </p:cNvPr>
          <p:cNvSpPr txBox="1"/>
          <p:nvPr/>
        </p:nvSpPr>
        <p:spPr>
          <a:xfrm>
            <a:off x="3115114" y="4601602"/>
            <a:ext cx="30004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MRSA: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nese, hals,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perineum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sår, innstikkssteder urin hvis inneliggende kateter</a:t>
            </a:r>
            <a:endParaRPr lang="nb-NO" sz="14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BEF4F237-BC30-288B-225F-42AA4446E8D5}"/>
              </a:ext>
            </a:extLst>
          </p:cNvPr>
          <p:cNvSpPr txBox="1"/>
          <p:nvPr/>
        </p:nvSpPr>
        <p:spPr>
          <a:xfrm>
            <a:off x="6294535" y="773457"/>
            <a:ext cx="1859563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/>
              <a:t>Alle sengeposter</a:t>
            </a:r>
          </a:p>
          <a:p>
            <a:r>
              <a:rPr lang="nb-NO" sz="1000" b="1" dirty="0"/>
              <a:t>Dråpesmitte </a:t>
            </a:r>
          </a:p>
          <a:p>
            <a:r>
              <a:rPr lang="nb-NO" sz="1000" dirty="0"/>
              <a:t>til svar foreligger på MRSA prøve i 2. sett</a:t>
            </a:r>
          </a:p>
          <a:p>
            <a:r>
              <a:rPr lang="nb-NO" sz="1000" b="1" dirty="0"/>
              <a:t>Kontaktsmitte</a:t>
            </a:r>
          </a:p>
          <a:p>
            <a:r>
              <a:rPr lang="nb-NO" sz="1000" dirty="0"/>
              <a:t>til svar foreligger på alle prøver i 2. sett 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0935AD6F-9C44-06E6-796A-4034BAB1138D}"/>
              </a:ext>
            </a:extLst>
          </p:cNvPr>
          <p:cNvSpPr txBox="1"/>
          <p:nvPr/>
        </p:nvSpPr>
        <p:spPr>
          <a:xfrm>
            <a:off x="6294533" y="2116860"/>
            <a:ext cx="1859563" cy="8617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Spesialposter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Dråpesmitte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MRSA </a:t>
            </a: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Kontaktsmitte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alle prøver 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ECCAA441-3983-2073-210F-D6C12DAFCCDC}"/>
              </a:ext>
            </a:extLst>
          </p:cNvPr>
          <p:cNvSpPr txBox="1"/>
          <p:nvPr/>
        </p:nvSpPr>
        <p:spPr>
          <a:xfrm>
            <a:off x="10579542" y="347805"/>
            <a:ext cx="1457658" cy="2235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Risikofaktorer for smittespredning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Infeksjon med </a:t>
            </a:r>
            <a:r>
              <a:rPr lang="nb-NO" sz="800" b="0" i="0" dirty="0" err="1">
                <a:solidFill>
                  <a:srgbClr val="000000"/>
                </a:solidFill>
                <a:effectLst/>
              </a:rPr>
              <a:t>antibiotikaresistent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 bakterie/mikrobe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Sekresjon av infeksiøst materiale,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Dren/sår med sekresjon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Diare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Inkontinens for urin, urinveiskateter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dirty="0">
                <a:solidFill>
                  <a:srgbClr val="000000"/>
                </a:solidFill>
              </a:rPr>
              <a:t>P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asienter som har urostomi, </a:t>
            </a:r>
            <a:r>
              <a:rPr lang="nb-NO" sz="800" b="0" i="0" dirty="0" err="1">
                <a:solidFill>
                  <a:srgbClr val="000000"/>
                </a:solidFill>
                <a:effectLst/>
              </a:rPr>
              <a:t>nefrostomi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 eller kolostomi</a:t>
            </a:r>
          </a:p>
          <a:p>
            <a:pPr marL="17145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Pasient som ikke kan ivareta god hygiene</a:t>
            </a:r>
            <a:endParaRPr lang="nb-NO" sz="10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8C72891A-5FFA-24D7-91F9-27FB05111C3B}"/>
              </a:ext>
            </a:extLst>
          </p:cNvPr>
          <p:cNvSpPr txBox="1"/>
          <p:nvPr/>
        </p:nvSpPr>
        <p:spPr>
          <a:xfrm>
            <a:off x="3095537" y="5763239"/>
            <a:ext cx="3000459" cy="107721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Ved nye innleggelser innen 12 måneder regnes pasienten som bærer av ESBL og VRE i tarmen. Kliniske prøver </a:t>
            </a: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for ESBL, VRE 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skal bekreftes med penselprøve fra rektum. </a:t>
            </a: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Pasienten skal isoleres i </a:t>
            </a:r>
            <a:r>
              <a:rPr lang="nb-NO" sz="800" dirty="0" err="1">
                <a:solidFill>
                  <a:srgbClr val="000000"/>
                </a:solidFill>
                <a:latin typeface="Verdana" panose="020B0604030504040204" pitchFamily="34" charset="0"/>
              </a:rPr>
              <a:t>hht</a:t>
            </a: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. EQS 13269. Det er ikke behov for ny screening før etter 12 måneder. </a:t>
            </a:r>
          </a:p>
          <a:p>
            <a:pPr algn="l">
              <a:spcAft>
                <a:spcPts val="0"/>
              </a:spcAft>
            </a:pP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Kliniske prøver med MRSA skal suppleres med </a:t>
            </a:r>
            <a:r>
              <a:rPr lang="nb-NO" sz="800" dirty="0" err="1">
                <a:solidFill>
                  <a:srgbClr val="000000"/>
                </a:solidFill>
                <a:latin typeface="Verdana" panose="020B0604030504040204" pitchFamily="34" charset="0"/>
              </a:rPr>
              <a:t>bærerskapsprøver</a:t>
            </a: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nb-NO" sz="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9241CF55-1031-D9E1-4A5E-581A544A1E4B}"/>
              </a:ext>
            </a:extLst>
          </p:cNvPr>
          <p:cNvSpPr txBox="1"/>
          <p:nvPr/>
        </p:nvSpPr>
        <p:spPr>
          <a:xfrm>
            <a:off x="8327463" y="764096"/>
            <a:ext cx="1853974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Alle sengeposter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Dråpesmitte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MRSA prøve i 2. sett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Kontaktsmitte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alle prøver i 2. sett 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3F2127C2-6050-2DF2-F977-72A562C8FF38}"/>
              </a:ext>
            </a:extLst>
          </p:cNvPr>
          <p:cNvSpPr txBox="1"/>
          <p:nvPr/>
        </p:nvSpPr>
        <p:spPr>
          <a:xfrm>
            <a:off x="8334248" y="2107782"/>
            <a:ext cx="1859563" cy="861774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Spesialposter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Dråpesmitte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MRSA </a:t>
            </a: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Kontaktsmitte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alle prøver</a:t>
            </a:r>
            <a:endParaRPr lang="nb-NO" sz="1400" dirty="0"/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F143B8DD-0562-5C95-B116-C30A2422C2BD}"/>
              </a:ext>
            </a:extLst>
          </p:cNvPr>
          <p:cNvSpPr txBox="1"/>
          <p:nvPr/>
        </p:nvSpPr>
        <p:spPr>
          <a:xfrm>
            <a:off x="6266556" y="5743478"/>
            <a:ext cx="4060268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*</a:t>
            </a:r>
            <a:r>
              <a:rPr lang="nb-NO" sz="1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Behandlende lege skal vurdere individuelt behov for isolasjon i påvente av resterende svar hos pasienter etter nylig innleggelse/kontakt i land med høy forekomst av resistente mikrober. </a:t>
            </a:r>
            <a:endParaRPr lang="nb-NO" sz="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Langvarige opphold, pågående infeksjon, kort tid siden opphold, gjennomgått kirurgi eller antibiotikabehandling er faktorer som tilsier videre isolasjon.</a:t>
            </a:r>
            <a:endParaRPr lang="nb-NO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4DE92A86-071A-CFFE-AFB4-BD7020093B81}"/>
              </a:ext>
            </a:extLst>
          </p:cNvPr>
          <p:cNvSpPr txBox="1"/>
          <p:nvPr/>
        </p:nvSpPr>
        <p:spPr>
          <a:xfrm>
            <a:off x="90851" y="5760112"/>
            <a:ext cx="2784002" cy="106863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Med </a:t>
            </a:r>
            <a:r>
              <a:rPr lang="nb-NO" sz="800" b="0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omfattende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menes at undersøkelsen/behandlingen har vært langvarig (minst 2 timer opphold), </a:t>
            </a:r>
          </a:p>
          <a:p>
            <a:r>
              <a:rPr lang="nb-NO" sz="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eller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det er utført kirurgisk inngrep, injeksjoner, sårbehandling, eksempelvis </a:t>
            </a:r>
            <a:r>
              <a:rPr lang="nb-NO" sz="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suturering</a:t>
            </a: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stell av sår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eller pasienten har fått dialyse, innlagt venekateter, urinkateter, dren, tube og lignende. Kun blodprøvetaking </a:t>
            </a:r>
            <a:r>
              <a:rPr lang="nb-NO" sz="800" dirty="0">
                <a:solidFill>
                  <a:srgbClr val="000000"/>
                </a:solidFill>
                <a:latin typeface="Verdana" panose="020B0604030504040204" pitchFamily="34" charset="0"/>
              </a:rPr>
              <a:t>gir </a:t>
            </a:r>
            <a:r>
              <a:rPr lang="nb-NO" sz="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ikke behov for screening</a:t>
            </a:r>
            <a:endParaRPr lang="nb-NO" sz="1400" dirty="0"/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D3B9D62B-1963-5C24-E25C-16F10B8BC8A7}"/>
              </a:ext>
            </a:extLst>
          </p:cNvPr>
          <p:cNvSpPr txBox="1"/>
          <p:nvPr/>
        </p:nvSpPr>
        <p:spPr>
          <a:xfrm>
            <a:off x="10593061" y="2682193"/>
            <a:ext cx="1457658" cy="1538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Spesialposter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Intensiv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>
                <a:solidFill>
                  <a:srgbClr val="000000"/>
                </a:solidFill>
              </a:rPr>
              <a:t>Medisinsk/kardiologisk intensiv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>
                <a:solidFill>
                  <a:srgbClr val="000000"/>
                </a:solidFill>
              </a:rPr>
              <a:t>O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perasjonsavdelinger</a:t>
            </a:r>
            <a:endParaRPr lang="nb-NO" sz="8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>
                <a:solidFill>
                  <a:srgbClr val="000000"/>
                </a:solidFill>
              </a:rPr>
              <a:t>P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ostoperative avd.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Fødeavdeling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Nyfødtintensiv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>
                <a:solidFill>
                  <a:srgbClr val="000000"/>
                </a:solidFill>
              </a:rPr>
              <a:t>D</a:t>
            </a:r>
            <a:r>
              <a:rPr lang="nb-NO" sz="800" b="0" i="0" dirty="0">
                <a:solidFill>
                  <a:srgbClr val="000000"/>
                </a:solidFill>
                <a:effectLst/>
              </a:rPr>
              <a:t>ialyse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Hematologisk </a:t>
            </a:r>
            <a:r>
              <a:rPr lang="nb-NO" sz="800" dirty="0" err="1">
                <a:solidFill>
                  <a:srgbClr val="000000"/>
                </a:solidFill>
              </a:rPr>
              <a:t>avd</a:t>
            </a:r>
            <a:endParaRPr lang="nb-NO" sz="800" b="0" i="0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b="0" i="0" dirty="0">
                <a:solidFill>
                  <a:srgbClr val="000000"/>
                </a:solidFill>
                <a:effectLst/>
              </a:rPr>
              <a:t>Nevrokirurgisk </a:t>
            </a:r>
            <a:r>
              <a:rPr lang="nb-NO" sz="800" dirty="0">
                <a:solidFill>
                  <a:srgbClr val="000000"/>
                </a:solidFill>
              </a:rPr>
              <a:t>avd.</a:t>
            </a:r>
            <a:endParaRPr lang="nb-NO" sz="800" dirty="0"/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22E2DE2C-1D77-B181-DE6E-645421C8E30E}"/>
              </a:ext>
            </a:extLst>
          </p:cNvPr>
          <p:cNvSpPr txBox="1"/>
          <p:nvPr/>
        </p:nvSpPr>
        <p:spPr>
          <a:xfrm>
            <a:off x="6294533" y="3020565"/>
            <a:ext cx="1859563" cy="8617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00" b="1" dirty="0">
                <a:solidFill>
                  <a:prstClr val="black"/>
                </a:solidFill>
                <a:latin typeface="Calibri" panose="020F0502020204030204"/>
              </a:rPr>
              <a:t>Andre </a:t>
            </a: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Dråpesmitte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MRSA </a:t>
            </a: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Kontaktsmitte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alle prøver 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DEB1235A-0EBA-956C-A760-06758D9BA037}"/>
              </a:ext>
            </a:extLst>
          </p:cNvPr>
          <p:cNvSpPr txBox="1"/>
          <p:nvPr/>
        </p:nvSpPr>
        <p:spPr>
          <a:xfrm>
            <a:off x="8324668" y="3020565"/>
            <a:ext cx="1859563" cy="861774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 poster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Dråpesmitte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MRSA </a:t>
            </a: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Basale smittevernrutiner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frem til svar foreligger på alle prøver*</a:t>
            </a:r>
            <a:endParaRPr lang="nb-NO" sz="1400" dirty="0"/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F0E426BC-0E53-CCCD-9716-91EA60DCA920}"/>
              </a:ext>
            </a:extLst>
          </p:cNvPr>
          <p:cNvSpPr txBox="1"/>
          <p:nvPr/>
        </p:nvSpPr>
        <p:spPr>
          <a:xfrm>
            <a:off x="6294533" y="4524658"/>
            <a:ext cx="185956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/>
              <a:t>Alle sengeposter</a:t>
            </a:r>
          </a:p>
          <a:p>
            <a:r>
              <a:rPr lang="nb-NO" sz="1000" b="1" dirty="0"/>
              <a:t>Dråpesmitte </a:t>
            </a:r>
          </a:p>
          <a:p>
            <a:r>
              <a:rPr lang="nb-NO" sz="1000" dirty="0"/>
              <a:t>til svar foreligger på MRSA</a:t>
            </a: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03C37688-8D1A-6F97-FC76-8945C34D93FE}"/>
              </a:ext>
            </a:extLst>
          </p:cNvPr>
          <p:cNvSpPr txBox="1"/>
          <p:nvPr/>
        </p:nvSpPr>
        <p:spPr>
          <a:xfrm>
            <a:off x="8361017" y="4524658"/>
            <a:ext cx="1853974" cy="553998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Alle sengeposter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Dråpesmitte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 svar foreligger på MRSA</a:t>
            </a:r>
          </a:p>
        </p:txBody>
      </p:sp>
      <p:pic>
        <p:nvPicPr>
          <p:cNvPr id="43" name="Bilde 42">
            <a:extLst>
              <a:ext uri="{FF2B5EF4-FFF2-40B4-BE49-F238E27FC236}">
                <a16:creationId xmlns:a16="http://schemas.microsoft.com/office/drawing/2014/main" id="{27887F07-746D-9BA6-D68E-66C5E8B79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8340" y="4936615"/>
            <a:ext cx="1713721" cy="1778454"/>
          </a:xfrm>
          <a:prstGeom prst="rect">
            <a:avLst/>
          </a:prstGeom>
        </p:spPr>
      </p:pic>
      <p:sp>
        <p:nvSpPr>
          <p:cNvPr id="44" name="TekstSylinder 43">
            <a:extLst>
              <a:ext uri="{FF2B5EF4-FFF2-40B4-BE49-F238E27FC236}">
                <a16:creationId xmlns:a16="http://schemas.microsoft.com/office/drawing/2014/main" id="{771C4C48-2222-F9A2-6306-D7A2481E2112}"/>
              </a:ext>
            </a:extLst>
          </p:cNvPr>
          <p:cNvSpPr txBox="1"/>
          <p:nvPr/>
        </p:nvSpPr>
        <p:spPr>
          <a:xfrm>
            <a:off x="10593060" y="4326028"/>
            <a:ext cx="148415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 dirty="0"/>
              <a:t>Aktuelle prosedyrer</a:t>
            </a:r>
          </a:p>
          <a:p>
            <a:r>
              <a:rPr lang="nb-NO" sz="1200" dirty="0"/>
              <a:t>EQS 13269</a:t>
            </a:r>
          </a:p>
          <a:p>
            <a:r>
              <a:rPr lang="nb-NO" sz="1200" dirty="0"/>
              <a:t>EQS 43839</a:t>
            </a:r>
          </a:p>
        </p:txBody>
      </p:sp>
      <p:pic>
        <p:nvPicPr>
          <p:cNvPr id="45" name="Bilde 44">
            <a:extLst>
              <a:ext uri="{FF2B5EF4-FFF2-40B4-BE49-F238E27FC236}">
                <a16:creationId xmlns:a16="http://schemas.microsoft.com/office/drawing/2014/main" id="{F824F40C-C253-176E-67FA-1BE12C375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1436" y="41218"/>
            <a:ext cx="1857041" cy="30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7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627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Office-tema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Fjelde, Maria Nordland</dc:creator>
  <cp:lastModifiedBy>Tjørhom, Marianne Bollestad</cp:lastModifiedBy>
  <cp:revision>2</cp:revision>
  <cp:lastPrinted>2023-09-06T07:08:31Z</cp:lastPrinted>
  <dcterms:created xsi:type="dcterms:W3CDTF">2023-09-06T07:06:24Z</dcterms:created>
  <dcterms:modified xsi:type="dcterms:W3CDTF">2025-05-30T08:01:06Z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3ffc1c-ef00-4620-9c2f-7d9c1597774b_Enabled">
    <vt:lpwstr>true</vt:lpwstr>
  </property>
  <property fmtid="{D5CDD505-2E9C-101B-9397-08002B2CF9AE}" pid="3" name="MSIP_Label_0c3ffc1c-ef00-4620-9c2f-7d9c1597774b_SetDate">
    <vt:lpwstr>2023-09-06T07:08:41Z</vt:lpwstr>
  </property>
  <property fmtid="{D5CDD505-2E9C-101B-9397-08002B2CF9AE}" pid="4" name="MSIP_Label_0c3ffc1c-ef00-4620-9c2f-7d9c1597774b_Method">
    <vt:lpwstr>Standard</vt:lpwstr>
  </property>
  <property fmtid="{D5CDD505-2E9C-101B-9397-08002B2CF9AE}" pid="5" name="MSIP_Label_0c3ffc1c-ef00-4620-9c2f-7d9c1597774b_Name">
    <vt:lpwstr>Intern</vt:lpwstr>
  </property>
  <property fmtid="{D5CDD505-2E9C-101B-9397-08002B2CF9AE}" pid="6" name="MSIP_Label_0c3ffc1c-ef00-4620-9c2f-7d9c1597774b_SiteId">
    <vt:lpwstr>bdcbe535-f3cf-49f5-8a6a-fb6d98dc7837</vt:lpwstr>
  </property>
  <property fmtid="{D5CDD505-2E9C-101B-9397-08002B2CF9AE}" pid="7" name="MSIP_Label_0c3ffc1c-ef00-4620-9c2f-7d9c1597774b_ActionId">
    <vt:lpwstr>bbf2fb6f-0b7c-4ecc-8f23-6187ef581224</vt:lpwstr>
  </property>
  <property fmtid="{D5CDD505-2E9C-101B-9397-08002B2CF9AE}" pid="8" name="MSIP_Label_0c3ffc1c-ef00-4620-9c2f-7d9c1597774b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Følsomhet Intern (gul)</vt:lpwstr>
  </property>
</Properties>
</file>